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9" r:id="rId3"/>
    <p:sldId id="303" r:id="rId4"/>
    <p:sldId id="261" r:id="rId5"/>
    <p:sldId id="306" r:id="rId6"/>
    <p:sldId id="307" r:id="rId7"/>
    <p:sldId id="262" r:id="rId8"/>
    <p:sldId id="263" r:id="rId9"/>
    <p:sldId id="298" r:id="rId10"/>
    <p:sldId id="279" r:id="rId11"/>
    <p:sldId id="277" r:id="rId12"/>
    <p:sldId id="264" r:id="rId13"/>
    <p:sldId id="265" r:id="rId14"/>
    <p:sldId id="266" r:id="rId15"/>
    <p:sldId id="302" r:id="rId16"/>
    <p:sldId id="268" r:id="rId17"/>
    <p:sldId id="269" r:id="rId18"/>
    <p:sldId id="270" r:id="rId19"/>
    <p:sldId id="271" r:id="rId20"/>
    <p:sldId id="272" r:id="rId21"/>
    <p:sldId id="299" r:id="rId22"/>
    <p:sldId id="300" r:id="rId23"/>
    <p:sldId id="273" r:id="rId24"/>
    <p:sldId id="278" r:id="rId25"/>
    <p:sldId id="305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9" r:id="rId45"/>
    <p:sldId id="310" r:id="rId46"/>
    <p:sldId id="308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EEDF8-C197-404F-A0DD-605CB170064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FA99-3BC3-4095-8774-6200D44F3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4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3FA99-3BC3-4095-8774-6200D44F38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7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5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6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6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5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0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B1F4C-08CD-4097-8915-BE856FA78CC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9.jpeg"/><Relationship Id="rId10" Type="http://schemas.openxmlformats.org/officeDocument/2006/relationships/image" Target="../media/image23.gif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910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#3: Tower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6423" y="8814"/>
            <a:ext cx="5395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dirty="0" smtClean="0"/>
              <a:t>Provisioning: Ubuntu </a:t>
            </a:r>
            <a:r>
              <a:rPr lang="en-US" altLang="ko-KR" dirty="0"/>
              <a:t>MAAS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>(</a:t>
            </a:r>
            <a:r>
              <a:rPr lang="en-US" altLang="ko-KR" sz="2800" dirty="0"/>
              <a:t>Metal as a Service)</a:t>
            </a:r>
            <a:endParaRPr lang="ko-KR" altLang="en-US" sz="28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07479" y="1425479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 (본문)"/>
              </a:rPr>
              <a:t>Bear-metal machines </a:t>
            </a:r>
            <a:r>
              <a:rPr lang="en-US" altLang="ko-KR" sz="1600" dirty="0">
                <a:latin typeface="맑은 고딕 (본문)"/>
              </a:rPr>
              <a:t>can be quickly provisioned and destroyed; MAAS provides management of a large number of physical machines by creating a single resource </a:t>
            </a:r>
            <a:r>
              <a:rPr lang="en-US" altLang="ko-KR" sz="1600" dirty="0" smtClean="0">
                <a:latin typeface="맑은 고딕 (본문)"/>
              </a:rPr>
              <a:t>pool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 (본문)"/>
              </a:rPr>
              <a:t>MAAS </a:t>
            </a:r>
            <a:r>
              <a:rPr lang="en-US" altLang="ko-KR" sz="1600" dirty="0">
                <a:latin typeface="맑은 고딕 (본문)"/>
              </a:rPr>
              <a:t>can act as a standalone PXE </a:t>
            </a:r>
            <a:r>
              <a:rPr lang="en-US" altLang="ko-KR" sz="1600" dirty="0" smtClean="0">
                <a:latin typeface="맑은 고딕 (본문)"/>
              </a:rPr>
              <a:t>services, provides </a:t>
            </a:r>
            <a:r>
              <a:rPr lang="en-US" altLang="ko-KR" sz="1600" dirty="0">
                <a:latin typeface="맑은 고딕 (본문)"/>
              </a:rPr>
              <a:t>Web </a:t>
            </a:r>
            <a:r>
              <a:rPr lang="en-US" altLang="ko-KR" sz="1600" dirty="0" smtClean="0">
                <a:latin typeface="맑은 고딕 (본문)"/>
              </a:rPr>
              <a:t>GUI, supports various Linux </a:t>
            </a:r>
            <a:r>
              <a:rPr lang="en-US" altLang="ko-KR" sz="1600" dirty="0">
                <a:latin typeface="맑은 고딕 (본문)"/>
              </a:rPr>
              <a:t>distribution </a:t>
            </a:r>
            <a:r>
              <a:rPr lang="en-US" altLang="ko-KR" sz="1600" dirty="0" smtClean="0">
                <a:latin typeface="맑은 고딕 (본문)"/>
              </a:rPr>
              <a:t>installation, …</a:t>
            </a:r>
            <a:endParaRPr lang="en-US" altLang="ko-KR" sz="1600" dirty="0">
              <a:latin typeface="맑은 고딕 (본문)"/>
            </a:endParaRPr>
          </a:p>
        </p:txBody>
      </p:sp>
      <p:pic>
        <p:nvPicPr>
          <p:cNvPr id="11270" name="Picture 6" descr="ubuntu maa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74" y="1222521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as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" y="0"/>
            <a:ext cx="1680839" cy="131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tro-arch-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0" y="4213015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20816" y="5235448"/>
            <a:ext cx="3759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Region </a:t>
            </a:r>
            <a:r>
              <a:rPr lang="en-US" altLang="ko-KR" sz="1400" dirty="0" smtClean="0">
                <a:latin typeface="+mn-ea"/>
              </a:rPr>
              <a:t>Controller: Deals </a:t>
            </a:r>
            <a:r>
              <a:rPr lang="en-US" altLang="ko-KR" sz="1400" dirty="0">
                <a:latin typeface="+mn-ea"/>
              </a:rPr>
              <a:t>with operator 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Rack </a:t>
            </a:r>
            <a:r>
              <a:rPr lang="en-US" altLang="ko-KR" sz="1400" dirty="0" smtClean="0">
                <a:latin typeface="+mn-ea"/>
              </a:rPr>
              <a:t>Controller: Provide </a:t>
            </a:r>
            <a:r>
              <a:rPr lang="en-US" altLang="ko-KR" sz="1400" dirty="0">
                <a:latin typeface="+mn-ea"/>
              </a:rPr>
              <a:t>the high bandwidth services to multiple server </a:t>
            </a:r>
            <a:r>
              <a:rPr lang="en-US" altLang="ko-KR" sz="1400" dirty="0" smtClean="0">
                <a:latin typeface="+mn-ea"/>
              </a:rPr>
              <a:t>racks + Cache OS install </a:t>
            </a:r>
            <a:r>
              <a:rPr lang="en-US" altLang="ko-KR" sz="1400" dirty="0">
                <a:latin typeface="+mn-ea"/>
              </a:rPr>
              <a:t>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4863" y="4647535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MAAS Controller Architecture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751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Ubuntu MAAS: Automated Installation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6191" y="770455"/>
            <a:ext cx="266217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MAAS: Automated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installation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procedure</a:t>
            </a:r>
          </a:p>
          <a:p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Enlistment process </a:t>
            </a:r>
            <a:r>
              <a:rPr lang="en-US" altLang="ko-KR" dirty="0"/>
              <a:t>to register a new machine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Commissioning </a:t>
            </a:r>
            <a:r>
              <a:rPr lang="en-US" altLang="ko-KR" dirty="0"/>
              <a:t>process to collect H/W information (CPU, RAM, Storage, etc</a:t>
            </a:r>
            <a:r>
              <a:rPr lang="en-US" altLang="ko-KR" dirty="0" smtClean="0"/>
              <a:t>.): </a:t>
            </a:r>
            <a:r>
              <a:rPr lang="en-US" altLang="ko-KR" sz="1600" dirty="0" smtClean="0"/>
              <a:t>All enlisted nodes </a:t>
            </a:r>
            <a:r>
              <a:rPr lang="en-US" altLang="ko-KR" sz="1600" dirty="0"/>
              <a:t>must be accepted and finish this process in order to change state from </a:t>
            </a:r>
            <a:r>
              <a:rPr lang="en-US" altLang="ko-KR" sz="1600" dirty="0" smtClean="0"/>
              <a:t>‘declared’ </a:t>
            </a:r>
            <a:r>
              <a:rPr lang="en-US" altLang="ko-KR" sz="1600" dirty="0"/>
              <a:t>to </a:t>
            </a:r>
            <a:r>
              <a:rPr lang="en-US" altLang="ko-KR" sz="1600" dirty="0" smtClean="0"/>
              <a:t>‘ready’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Deployment process can </a:t>
            </a:r>
            <a:r>
              <a:rPr lang="en-US" altLang="ko-KR" dirty="0"/>
              <a:t>happen with both </a:t>
            </a:r>
            <a:r>
              <a:rPr lang="en-US" altLang="ko-KR" dirty="0" smtClean="0"/>
              <a:t>Ubuntu juju and/or Ubuntu MAAS (</a:t>
            </a:r>
            <a:r>
              <a:rPr lang="en-US" altLang="ko-KR" dirty="0" err="1" smtClean="0"/>
              <a:t>WebUI</a:t>
            </a:r>
            <a:r>
              <a:rPr lang="en-US" altLang="ko-KR" dirty="0" smtClean="0"/>
              <a:t>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23" y="3097193"/>
            <a:ext cx="6198521" cy="3274436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587262" y="1042694"/>
            <a:ext cx="5199184" cy="1416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altLang="ko-KR" dirty="0" smtClean="0">
                <a:solidFill>
                  <a:srgbClr val="0070C0"/>
                </a:solidFill>
              </a:rPr>
              <a:t>Box Hardware Requirements </a:t>
            </a:r>
            <a:r>
              <a:rPr lang="en-US" altLang="ko-KR" dirty="0">
                <a:solidFill>
                  <a:srgbClr val="0070C0"/>
                </a:solidFill>
              </a:rPr>
              <a:t>for Automated Installation</a:t>
            </a:r>
          </a:p>
          <a:p>
            <a:pPr lvl="1" algn="ctr">
              <a:buClrTx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(본문)"/>
              </a:rPr>
              <a:t>IPMI, Intel AMT, IBM </a:t>
            </a:r>
            <a:r>
              <a:rPr lang="en-US" altLang="ko-KR" sz="1400" dirty="0" smtClean="0">
                <a:latin typeface="맑은 고딕 (본문)"/>
              </a:rPr>
              <a:t>HMC, …  </a:t>
            </a:r>
            <a:endParaRPr lang="en-US" altLang="ko-KR" sz="1400" dirty="0">
              <a:latin typeface="맑은 고딕 (본문)"/>
            </a:endParaRPr>
          </a:p>
          <a:p>
            <a:pPr lvl="1" algn="ctr">
              <a:buClrTx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 (본문)"/>
              </a:rPr>
              <a:t>PXE bootable with DHCP option</a:t>
            </a:r>
            <a:endParaRPr lang="en-US" altLang="ko-KR" sz="1400" dirty="0">
              <a:latin typeface="맑은 고딕 (본문)"/>
            </a:endParaRPr>
          </a:p>
          <a:p>
            <a:pPr lvl="1" algn="ctr">
              <a:buClrTx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(본문)"/>
              </a:rPr>
              <a:t>Two Ethernet interfaces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8632" y="1944473"/>
            <a:ext cx="136620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Warning!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2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4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/>
              <a:t>CORE: </a:t>
            </a:r>
            <a:r>
              <a:rPr lang="en-US" altLang="ko-KR" sz="1200"/>
              <a:t>2</a:t>
            </a:r>
            <a:br>
              <a:rPr lang="en-US" altLang="ko-KR" sz="1200"/>
            </a:br>
            <a:r>
              <a:rPr lang="en-US" altLang="ko-KR" sz="1200" b="1"/>
              <a:t>Memory: </a:t>
            </a:r>
            <a:r>
              <a:rPr lang="en-US" altLang="ko-KR" sz="1200"/>
              <a:t>4GB DDR3 </a:t>
            </a:r>
            <a:br>
              <a:rPr lang="en-US" altLang="ko-KR" sz="1200"/>
            </a:br>
            <a:r>
              <a:rPr lang="en-US" altLang="ko-KR" sz="1200" b="1"/>
              <a:t>HDD: </a:t>
            </a:r>
            <a:r>
              <a:rPr lang="en-US" altLang="ko-KR" sz="1200"/>
              <a:t>128GB</a:t>
            </a:r>
            <a:br>
              <a:rPr lang="en-US" altLang="ko-KR" sz="120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75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10" y="292387"/>
            <a:ext cx="1336547" cy="1097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30" y="578708"/>
            <a:ext cx="5474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Verify Inter-Connect Lab’s configuration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171465" y="5691818"/>
            <a:ext cx="8812266" cy="738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맑은 고딕 (본문)"/>
              </a:rPr>
              <a:t>Are they working? </a:t>
            </a:r>
          </a:p>
          <a:p>
            <a:pPr marL="0" indent="0">
              <a:buNone/>
            </a:pPr>
            <a:r>
              <a:rPr lang="en-US" altLang="ko-KR" sz="1800" b="1" dirty="0">
                <a:latin typeface="맑은 고딕 (본문)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800" b="1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9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62982" y="1491224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ounded Rectangle 28"/>
          <p:cNvSpPr/>
          <p:nvPr/>
        </p:nvSpPr>
        <p:spPr>
          <a:xfrm>
            <a:off x="411740" y="1491224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849" y="4445471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2" descr="http://blog.hypriot.com/images/logo_t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1704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64801" y="4491001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15519" y="4513426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72511" y="4507318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46943"/>
            <a:ext cx="527524" cy="527524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924343" y="3936449"/>
            <a:ext cx="1552994" cy="433323"/>
            <a:chOff x="1488893" y="4552574"/>
            <a:chExt cx="1552994" cy="433323"/>
          </a:xfrm>
        </p:grpSpPr>
        <p:sp>
          <p:nvSpPr>
            <p:cNvPr id="48" name="직사각형 47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0876" y="4000838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37793"/>
            <a:ext cx="1410870" cy="36251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267004" y="265132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7390195" y="2047776"/>
            <a:ext cx="972026" cy="1759865"/>
            <a:chOff x="4369816" y="2713455"/>
            <a:chExt cx="972026" cy="1759865"/>
          </a:xfrm>
        </p:grpSpPr>
        <p:sp>
          <p:nvSpPr>
            <p:cNvPr id="58" name="정육면체 57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9" name="그림 20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61" name="오른쪽 화살표 60"/>
          <p:cNvSpPr/>
          <p:nvPr/>
        </p:nvSpPr>
        <p:spPr>
          <a:xfrm rot="16200000">
            <a:off x="7660205" y="1468881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294" y="2618188"/>
            <a:ext cx="429806" cy="429806"/>
          </a:xfrm>
          <a:prstGeom prst="rect">
            <a:avLst/>
          </a:prstGeom>
        </p:spPr>
      </p:pic>
      <p:sp>
        <p:nvSpPr>
          <p:cNvPr id="63" name="직사각형 103"/>
          <p:cNvSpPr/>
          <p:nvPr/>
        </p:nvSpPr>
        <p:spPr>
          <a:xfrm>
            <a:off x="590070" y="2097330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4" name="Picture 2" descr="Net-SN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86481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오른쪽 화살표 87"/>
          <p:cNvSpPr/>
          <p:nvPr/>
        </p:nvSpPr>
        <p:spPr>
          <a:xfrm rot="16200000">
            <a:off x="708168" y="3973388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968332" y="2024963"/>
            <a:ext cx="976711" cy="1759865"/>
            <a:chOff x="1302642" y="2620971"/>
            <a:chExt cx="976711" cy="1759865"/>
          </a:xfrm>
        </p:grpSpPr>
        <p:sp>
          <p:nvSpPr>
            <p:cNvPr id="67" name="정육면체 66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68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903" y="2618188"/>
            <a:ext cx="429806" cy="429806"/>
          </a:xfrm>
          <a:prstGeom prst="rect">
            <a:avLst/>
          </a:prstGeom>
        </p:spPr>
      </p:pic>
      <p:sp>
        <p:nvSpPr>
          <p:cNvPr id="71" name="오른쪽 화살표 70"/>
          <p:cNvSpPr/>
          <p:nvPr/>
        </p:nvSpPr>
        <p:spPr>
          <a:xfrm>
            <a:off x="6346893" y="2712571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082" y="2600488"/>
            <a:ext cx="429806" cy="429806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833" y="2600488"/>
            <a:ext cx="429806" cy="42980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466" y="2600488"/>
            <a:ext cx="429806" cy="429806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77" name="Picture 2" descr="http://blog.hypriot.com/images/logo_t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80" name="직사각형 79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82" name="TextBox 81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83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84" name="Picture 2" descr="Net-SN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42776" y="1468733"/>
            <a:ext cx="2801224" cy="24355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4069564" y="162119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4577598" y="1960847"/>
            <a:ext cx="972026" cy="1759865"/>
            <a:chOff x="2184127" y="2620971"/>
            <a:chExt cx="972026" cy="1759865"/>
          </a:xfrm>
        </p:grpSpPr>
        <p:sp>
          <p:nvSpPr>
            <p:cNvPr id="89" name="정육면체 88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9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92" name="그룹 91"/>
          <p:cNvGrpSpPr/>
          <p:nvPr/>
        </p:nvGrpSpPr>
        <p:grpSpPr>
          <a:xfrm>
            <a:off x="4907333" y="2021481"/>
            <a:ext cx="972026" cy="1759865"/>
            <a:chOff x="2184127" y="2620971"/>
            <a:chExt cx="972026" cy="1759865"/>
          </a:xfrm>
        </p:grpSpPr>
        <p:sp>
          <p:nvSpPr>
            <p:cNvPr id="93" name="정육면체 92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96" name="TextBox 95"/>
          <p:cNvSpPr txBox="1"/>
          <p:nvPr/>
        </p:nvSpPr>
        <p:spPr>
          <a:xfrm>
            <a:off x="4411114" y="166660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43398" y="2091573"/>
            <a:ext cx="972026" cy="1759865"/>
            <a:chOff x="2184127" y="2620971"/>
            <a:chExt cx="972026" cy="1759865"/>
          </a:xfrm>
        </p:grpSpPr>
        <p:sp>
          <p:nvSpPr>
            <p:cNvPr id="98" name="정육면체 97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0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01" name="오른쪽 화살표 100"/>
          <p:cNvSpPr/>
          <p:nvPr/>
        </p:nvSpPr>
        <p:spPr>
          <a:xfrm>
            <a:off x="1387278" y="2739507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103" name="정육면체 102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4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106" name="그림 1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24" y="4863113"/>
            <a:ext cx="906246" cy="74387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5637795" y="4993630"/>
            <a:ext cx="1015147" cy="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821658" y="882869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468" y="1789144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281358" y="4759840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730" y="5617634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851274" y="185349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284258" y="1302790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467055" y="4249599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77679" y="13277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434754" y="1868405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136832" y="1868405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568364" y="1869999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03222" y="1871474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53" name="Picture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415254" y="2663674"/>
            <a:ext cx="911846" cy="495320"/>
          </a:xfrm>
          <a:prstGeom prst="rect">
            <a:avLst/>
          </a:prstGeom>
        </p:spPr>
      </p:pic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40" y="2508527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474906" y="5178369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404870" y="5241113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95" y="4310415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4171850" y="4434996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373237" y="3471925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937968" y="3461541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517980" y="343033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218272" y="3419231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664B81-4659-834A-959F-E7ADB975B81C}"/>
              </a:ext>
            </a:extLst>
          </p:cNvPr>
          <p:cNvSpPr/>
          <p:nvPr/>
        </p:nvSpPr>
        <p:spPr>
          <a:xfrm>
            <a:off x="1393669" y="1789144"/>
            <a:ext cx="4741713" cy="20922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2A6F48C6-3518-D34B-9784-F996C5D2EB07}"/>
              </a:ext>
            </a:extLst>
          </p:cNvPr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Visualization of Resource Visibility</a:t>
            </a:r>
          </a:p>
        </p:txBody>
      </p:sp>
      <p:pic>
        <p:nvPicPr>
          <p:cNvPr id="1026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244793" y="3219810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7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712437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Run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Containers on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NUC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84453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Run </a:t>
            </a:r>
            <a:r>
              <a:rPr lang="en-US" altLang="ko-KR" sz="1800" dirty="0" err="1">
                <a:latin typeface="맑은 고딕 (본문)"/>
              </a:rPr>
              <a:t>InfluxDB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run –d --name=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–-net=host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Make and run </a:t>
            </a:r>
            <a:r>
              <a:rPr lang="en-US" altLang="ko-KR" sz="1800" dirty="0" err="1">
                <a:latin typeface="맑은 고딕 (본문)"/>
              </a:rPr>
              <a:t>Chronograf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docker run -p 8888:8888 --net=host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chronograf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--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influxdb-url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=http://&lt;NUC IP&gt;:8086</a:t>
            </a: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763" y="1946049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5756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Install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python packages: 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for python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Kafka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consumer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libcurl3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openssl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curl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python2.7 python-pip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apt-get install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–y python3-pip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python package</a:t>
            </a: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946049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FB53F6-3833-D849-B73A-0AFD61C41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0"/>
            <a:ext cx="669073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 Broker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to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code: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Modify &amp; Run python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‘</a:t>
            </a:r>
            <a:r>
              <a:rPr lang="en-US" altLang="ko-KR" sz="1800" dirty="0" err="1">
                <a:latin typeface="맑은 고딕 (본문)"/>
              </a:rPr>
              <a:t>broker_to_influxdb.py</a:t>
            </a:r>
            <a:r>
              <a:rPr lang="en-US" altLang="ko-KR" sz="1800" dirty="0">
                <a:latin typeface="맑은 고딕 (본문)"/>
              </a:rPr>
              <a:t>’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-mini/ubuntu-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kafkatodb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broker_to_influxdb.py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Run python code 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–w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–S –n 2048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-mini/ubuntu-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kafkatodb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broker_to_influxdb.py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03" y="1903521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CC3C68-986E-EA44-9C10-E13C88C4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1" y="2808501"/>
            <a:ext cx="7783439" cy="20518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4824248" y="3807373"/>
            <a:ext cx="1048407" cy="15765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5504794" y="4392179"/>
            <a:ext cx="1048407" cy="15765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95515" y="3540185"/>
            <a:ext cx="206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Modify to your </a:t>
            </a:r>
            <a:r>
              <a:rPr lang="en-US" altLang="ko-KR" sz="1200" dirty="0" err="1">
                <a:solidFill>
                  <a:schemeClr val="bg1"/>
                </a:solidFill>
              </a:rPr>
              <a:t>nuc</a:t>
            </a:r>
            <a:r>
              <a:rPr lang="en-US" altLang="ko-KR" sz="1200" dirty="0">
                <a:solidFill>
                  <a:schemeClr val="bg1"/>
                </a:solidFill>
              </a:rPr>
              <a:t> IP Address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7421" y="4115180"/>
            <a:ext cx="206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Modify to your </a:t>
            </a:r>
            <a:r>
              <a:rPr lang="en-US" altLang="ko-KR" sz="1200" dirty="0" err="1">
                <a:solidFill>
                  <a:schemeClr val="bg1"/>
                </a:solidFill>
              </a:rPr>
              <a:t>nuc</a:t>
            </a:r>
            <a:r>
              <a:rPr lang="en-US" altLang="ko-KR" sz="1200" dirty="0">
                <a:solidFill>
                  <a:schemeClr val="bg1"/>
                </a:solidFill>
              </a:rPr>
              <a:t> IP Address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9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Open Web browser and connect to </a:t>
            </a:r>
            <a:r>
              <a:rPr lang="en-US" altLang="ko-KR" sz="1800" dirty="0" err="1">
                <a:latin typeface="맑은 고딕 (본문)"/>
              </a:rPr>
              <a:t>Chronograf</a:t>
            </a:r>
            <a:r>
              <a:rPr lang="en-US" altLang="ko-KR" sz="1800" dirty="0">
                <a:latin typeface="맑은 고딕 (본문)"/>
              </a:rPr>
              <a:t> Dashboard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http://&lt;NUC IP&gt;:8888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003" y="1903521"/>
            <a:ext cx="9119286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ACF5F3-94A6-D14A-A2B2-C7233DC4304A}"/>
              </a:ext>
            </a:extLst>
          </p:cNvPr>
          <p:cNvSpPr/>
          <p:nvPr/>
        </p:nvSpPr>
        <p:spPr>
          <a:xfrm>
            <a:off x="-3" y="0"/>
            <a:ext cx="706022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888EC9-C224-A34E-8F48-D501D24B38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76" y="2802488"/>
            <a:ext cx="6747340" cy="34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610644" y="1260936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Tower Lab: Concept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85454" y="2167211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070344" y="5137907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16" y="5995701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640260" y="563416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073244" y="1680857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256041" y="4627666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66665" y="170583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223740" y="2246472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25818" y="2246472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57350" y="2248066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92208" y="2249541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26" y="2886594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263892" y="5556436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193856" y="561918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1" y="4688482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3960836" y="4813063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162223" y="3849992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726954" y="383960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306966" y="3808397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07258" y="379729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48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204240" y="3041741"/>
            <a:ext cx="911846" cy="495320"/>
          </a:xfrm>
          <a:prstGeom prst="rect">
            <a:avLst/>
          </a:prstGeom>
        </p:spPr>
      </p:pic>
      <p:pic>
        <p:nvPicPr>
          <p:cNvPr id="49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033779" y="3597877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" y="0"/>
            <a:ext cx="704557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Create Dash board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9B746E-EAF2-2A4C-81BF-2605CF4465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6" y="2631651"/>
            <a:ext cx="8302100" cy="2817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4742AE-A87D-3942-B049-AE9D3CD7D0F8}"/>
              </a:ext>
            </a:extLst>
          </p:cNvPr>
          <p:cNvSpPr/>
          <p:nvPr/>
        </p:nvSpPr>
        <p:spPr>
          <a:xfrm>
            <a:off x="291516" y="3512634"/>
            <a:ext cx="1002025" cy="334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98812A-4D94-5E40-AD81-2BBB92AF67A2}"/>
              </a:ext>
            </a:extLst>
          </p:cNvPr>
          <p:cNvSpPr/>
          <p:nvPr/>
        </p:nvSpPr>
        <p:spPr>
          <a:xfrm>
            <a:off x="4181918" y="4335671"/>
            <a:ext cx="903038" cy="292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2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03AEB4-4B6B-EC40-B659-A8C5AB74F108}"/>
              </a:ext>
            </a:extLst>
          </p:cNvPr>
          <p:cNvSpPr/>
          <p:nvPr/>
        </p:nvSpPr>
        <p:spPr>
          <a:xfrm>
            <a:off x="-3" y="0"/>
            <a:ext cx="704557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756933A-AFC6-0E43-87D4-77340422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Add Cell &amp;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7AE4FA-37E9-424B-A78D-A3B20E1F19C5}"/>
              </a:ext>
            </a:extLst>
          </p:cNvPr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1025CBE0-91B6-594B-AD2F-3C489A7D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5193001-A7D2-5F44-A3E7-507C4D08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495C64-65F2-1F49-8458-2304EC0B7A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4" y="2487336"/>
            <a:ext cx="6980663" cy="26125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74DEB-482D-4B49-9AD0-AB3308193DF2}"/>
              </a:ext>
            </a:extLst>
          </p:cNvPr>
          <p:cNvSpPr/>
          <p:nvPr/>
        </p:nvSpPr>
        <p:spPr>
          <a:xfrm>
            <a:off x="5341434" y="2509639"/>
            <a:ext cx="557561" cy="244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3681AA-5D85-9A4A-A8E8-6E980E78133C}"/>
              </a:ext>
            </a:extLst>
          </p:cNvPr>
          <p:cNvSpPr/>
          <p:nvPr/>
        </p:nvSpPr>
        <p:spPr>
          <a:xfrm>
            <a:off x="2319453" y="3536194"/>
            <a:ext cx="602165" cy="213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8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5D771-1E00-864D-85E6-46A86E412277}"/>
              </a:ext>
            </a:extLst>
          </p:cNvPr>
          <p:cNvSpPr/>
          <p:nvPr/>
        </p:nvSpPr>
        <p:spPr>
          <a:xfrm>
            <a:off x="-3" y="0"/>
            <a:ext cx="70045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288E10A-9C78-B84E-B19F-43C3526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Add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F4280C-3E31-B34D-B91E-00D1984A4B1D}"/>
              </a:ext>
            </a:extLst>
          </p:cNvPr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4C3F0716-4441-B440-B050-A826D990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AC8AE7ED-8494-AA40-B860-08B5B18E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1DF2EB-36D7-2A4F-A244-D7FE200B1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" y="2487336"/>
            <a:ext cx="8831789" cy="27767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450C3-28CC-C140-BED2-61AB5A9D1329}"/>
              </a:ext>
            </a:extLst>
          </p:cNvPr>
          <p:cNvSpPr/>
          <p:nvPr/>
        </p:nvSpPr>
        <p:spPr>
          <a:xfrm>
            <a:off x="8513776" y="4231741"/>
            <a:ext cx="388732" cy="200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8B22E6-E38C-494C-B591-95C7164BFB34}"/>
              </a:ext>
            </a:extLst>
          </p:cNvPr>
          <p:cNvSpPr/>
          <p:nvPr/>
        </p:nvSpPr>
        <p:spPr>
          <a:xfrm>
            <a:off x="8708142" y="2530335"/>
            <a:ext cx="254043" cy="242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35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67574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#5 – Check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Dashboard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We can see the changes of values from database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ADA8BD-964F-8841-A5CE-DC0D9B93B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8" y="2596695"/>
            <a:ext cx="8720277" cy="2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1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256" y="924734"/>
            <a:ext cx="7500771" cy="550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8800" b="1" dirty="0" smtClean="0"/>
              <a:t>Note:</a:t>
            </a:r>
          </a:p>
          <a:p>
            <a:pPr lvl="0" algn="ctr"/>
            <a:endParaRPr lang="en-US" altLang="ko-KR" sz="8800" b="1" dirty="0" smtClean="0"/>
          </a:p>
          <a:p>
            <a:pPr algn="ctr"/>
            <a:r>
              <a:rPr lang="en-US" altLang="ko-KR" sz="4000" dirty="0" smtClean="0"/>
              <a:t>Remaining Lab practice requires </a:t>
            </a:r>
          </a:p>
          <a:p>
            <a:pPr algn="ctr"/>
            <a:r>
              <a:rPr lang="en-US" altLang="ko-KR" sz="4000" dirty="0" smtClean="0"/>
              <a:t>special Box resources with</a:t>
            </a:r>
          </a:p>
          <a:p>
            <a:pPr algn="ctr"/>
            <a:r>
              <a:rPr lang="en-US" altLang="ko-KR" sz="2800" b="1" dirty="0" smtClean="0">
                <a:solidFill>
                  <a:srgbClr val="0070C0"/>
                </a:solidFill>
                <a:latin typeface="맑은 고딕 (본문)"/>
              </a:rPr>
              <a:t>IPMI or similar Remote Power Management, </a:t>
            </a:r>
          </a:p>
          <a:p>
            <a:pPr algn="ctr"/>
            <a:r>
              <a:rPr lang="en-US" altLang="ko-KR" sz="2800" b="1" dirty="0" smtClean="0">
                <a:solidFill>
                  <a:srgbClr val="0070C0"/>
                </a:solidFill>
                <a:latin typeface="맑은 고딕 (본문)"/>
              </a:rPr>
              <a:t>PXE Boot support</a:t>
            </a:r>
            <a:endParaRPr lang="en-US" altLang="ko-KR" sz="2800" b="1" dirty="0">
              <a:solidFill>
                <a:srgbClr val="0070C0"/>
              </a:solidFill>
              <a:latin typeface="맑은 고딕 (본문)"/>
            </a:endParaRPr>
          </a:p>
          <a:p>
            <a:pPr lvl="0" algn="ctr"/>
            <a:endParaRPr lang="en-US" altLang="ko-KR" sz="40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431073" y="4977371"/>
            <a:ext cx="3371850" cy="173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endParaRPr lang="en-US" altLang="ko-KR" b="1" dirty="0" smtClean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36019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698562" y="1281458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Automated Provisioning &amp; </a:t>
            </a:r>
            <a:r>
              <a:rPr lang="en-US" altLang="ko-KR" dirty="0" smtClean="0"/>
              <a:t>Visibility</a:t>
            </a:r>
            <a:endParaRPr lang="en-US" altLang="ko-KR" dirty="0"/>
          </a:p>
        </p:txBody>
      </p:sp>
      <p:sp>
        <p:nvSpPr>
          <p:cNvPr id="30" name="직사각형 29"/>
          <p:cNvSpPr/>
          <p:nvPr/>
        </p:nvSpPr>
        <p:spPr>
          <a:xfrm>
            <a:off x="1273372" y="2187733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158262" y="5158429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34" y="6016223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728178" y="583938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157526" y="1717339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343959" y="4648188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54583" y="1726359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311658" y="2266994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013736" y="2266994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445268" y="2268588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880126" y="2270063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44" y="2907116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351810" y="5576958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281774" y="5639702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99" y="4709004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4048754" y="4833585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250141" y="3870514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814872" y="386013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394884" y="3828919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95176" y="381782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48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283993" y="2939572"/>
            <a:ext cx="911846" cy="495320"/>
          </a:xfrm>
          <a:prstGeom prst="rect">
            <a:avLst/>
          </a:prstGeom>
        </p:spPr>
      </p:pic>
      <p:pic>
        <p:nvPicPr>
          <p:cNvPr id="49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121697" y="3618399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0" y="3982180"/>
            <a:ext cx="712198" cy="1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90" y="524750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1705504" y="4809838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149567" y="480983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68" y="2623935"/>
            <a:ext cx="3251473" cy="64677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5494284" y="2767913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6" idx="3"/>
            <a:endCxn id="46" idx="0"/>
          </p:cNvCxnSpPr>
          <p:nvPr/>
        </p:nvCxnSpPr>
        <p:spPr>
          <a:xfrm flipV="1">
            <a:off x="2767003" y="2767913"/>
            <a:ext cx="2857347" cy="2846963"/>
          </a:xfrm>
          <a:prstGeom prst="bentConnector4">
            <a:avLst>
              <a:gd name="adj1" fmla="val 47724"/>
              <a:gd name="adj2" fmla="val 108030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08701" y="271794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IPMI po</a:t>
            </a:r>
            <a:r>
              <a:rPr lang="en-US" altLang="ko-KR" sz="1200" dirty="0">
                <a:solidFill>
                  <a:schemeClr val="bg1"/>
                </a:solidFill>
              </a:rPr>
              <a:t>rt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825873" y="2861441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stCxn id="6" idx="3"/>
            <a:endCxn id="51" idx="0"/>
          </p:cNvCxnSpPr>
          <p:nvPr/>
        </p:nvCxnSpPr>
        <p:spPr>
          <a:xfrm flipV="1">
            <a:off x="2767003" y="2861441"/>
            <a:ext cx="3551285" cy="2753435"/>
          </a:xfrm>
          <a:prstGeom prst="bentConnector4">
            <a:avLst>
              <a:gd name="adj1" fmla="val 43067"/>
              <a:gd name="adj2" fmla="val 108302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68462" y="3207073"/>
            <a:ext cx="1299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Any Ethernet port</a:t>
            </a:r>
          </a:p>
          <a:p>
            <a:pPr algn="ctr"/>
            <a:r>
              <a:rPr lang="en-US" altLang="ko-KR" sz="1200" dirty="0"/>
              <a:t>that support PXE</a:t>
            </a:r>
            <a:endParaRPr lang="ko-KR" altLang="en-US" sz="12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330050" y="1882235"/>
            <a:ext cx="31715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0050" y="2055569"/>
            <a:ext cx="317155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47205" y="1743735"/>
            <a:ext cx="582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Power</a:t>
            </a:r>
            <a:endParaRPr lang="ko-KR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647204" y="1918587"/>
            <a:ext cx="1657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Management &amp; Control</a:t>
            </a:r>
            <a:endParaRPr lang="ko-KR" altLang="en-US" sz="1200" dirty="0"/>
          </a:p>
        </p:txBody>
      </p:sp>
      <p:sp>
        <p:nvSpPr>
          <p:cNvPr id="62" name="내용 개체 틀 2"/>
          <p:cNvSpPr txBox="1">
            <a:spLocks/>
          </p:cNvSpPr>
          <p:nvPr/>
        </p:nvSpPr>
        <p:spPr>
          <a:xfrm>
            <a:off x="4314191" y="3663266"/>
            <a:ext cx="4743313" cy="280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dirty="0">
                <a:latin typeface="맑은 고딕 (본문)"/>
              </a:rPr>
              <a:t>Requirements for </a:t>
            </a:r>
            <a:r>
              <a:rPr lang="en-US" altLang="ko-KR" dirty="0" smtClean="0">
                <a:latin typeface="맑은 고딕 (본문)"/>
              </a:rPr>
              <a:t>Automated </a:t>
            </a:r>
            <a:r>
              <a:rPr lang="en-US" altLang="ko-KR" dirty="0">
                <a:latin typeface="맑은 고딕 (본문)"/>
              </a:rPr>
              <a:t>Installation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IPMI, Intel AMT, IBM HMC … and so on.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DHCP PXE bootable</a:t>
            </a:r>
          </a:p>
          <a:p>
            <a:pPr marL="457200" lvl="1" indent="0">
              <a:buClrTx/>
              <a:buNone/>
            </a:pPr>
            <a:endParaRPr lang="en-US" altLang="ko-KR" dirty="0" smtClean="0">
              <a:latin typeface="맑은 고딕 (본문)"/>
            </a:endParaRPr>
          </a:p>
          <a:p>
            <a:pPr marL="457200" lvl="1" indent="0">
              <a:buClrTx/>
              <a:buNone/>
            </a:pPr>
            <a:endParaRPr lang="en-US" altLang="ko-KR" dirty="0">
              <a:latin typeface="맑은 고딕 (본문)"/>
            </a:endParaRPr>
          </a:p>
          <a:p>
            <a:pPr marL="457200" lvl="1" indent="0">
              <a:buClrTx/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Note: Typical NUC does not satisfy the above requirement!</a:t>
            </a: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3" y="0"/>
            <a:ext cx="631829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#6–1 OS Automated Installation: Establish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physical interconnect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4" y="1915522"/>
            <a:ext cx="3708538" cy="30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2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" y="1876309"/>
            <a:ext cx="4421992" cy="3176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84" y="1876309"/>
            <a:ext cx="4310724" cy="32236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2403" y="3657600"/>
            <a:ext cx="2403727" cy="1111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73419" y="4406462"/>
            <a:ext cx="2278118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직사각형 9"/>
          <p:cNvSpPr/>
          <p:nvPr/>
        </p:nvSpPr>
        <p:spPr>
          <a:xfrm>
            <a:off x="4827389" y="2706414"/>
            <a:ext cx="2629701" cy="754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84579" y="3019097"/>
            <a:ext cx="670035" cy="10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 flipV="1">
            <a:off x="6392917" y="3070335"/>
            <a:ext cx="291662" cy="587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38062" y="3611618"/>
            <a:ext cx="1509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IPMI IP Configuration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72874" y="5202621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&lt;BIOS PXE Configuration&gt;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6281" y="5202621"/>
            <a:ext cx="26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&lt;BIOS IPMI Configuration&gt;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847" y="5801921"/>
            <a:ext cx="466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After then </a:t>
            </a:r>
            <a:r>
              <a:rPr lang="en-US" altLang="ko-KR" dirty="0">
                <a:solidFill>
                  <a:srgbClr val="FF0000"/>
                </a:solidFill>
              </a:rPr>
              <a:t>Save Configuration and 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And then the PXE booting sequence is stated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4" y="0"/>
            <a:ext cx="6572253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#6–2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Installation: BIOS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86" y="587034"/>
            <a:ext cx="1544416" cy="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09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" y="1231190"/>
            <a:ext cx="3867253" cy="1756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36" y="2987566"/>
            <a:ext cx="237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&lt;Succeed PXE booting&gt;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50" y="1173374"/>
            <a:ext cx="4870314" cy="1814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0585" y="2987566"/>
            <a:ext cx="309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&lt;Enlistment after PXE booting&gt;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0740" y="1553644"/>
            <a:ext cx="1630250" cy="2350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00157" y="1788695"/>
            <a:ext cx="1401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03622" y="3909438"/>
            <a:ext cx="7336757" cy="2601585"/>
            <a:chOff x="620736" y="3909438"/>
            <a:chExt cx="7336757" cy="260158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36" y="3909438"/>
              <a:ext cx="7336757" cy="23134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2670" y="6141691"/>
              <a:ext cx="4692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&lt;After Enlistment (you can check on Web GUI) &gt;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15685" y="5191129"/>
              <a:ext cx="4279826" cy="1865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아래쪽 화살표 14"/>
          <p:cNvSpPr/>
          <p:nvPr/>
        </p:nvSpPr>
        <p:spPr>
          <a:xfrm>
            <a:off x="3955935" y="3264565"/>
            <a:ext cx="489941" cy="46398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#7–1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Enlistment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86" y="587034"/>
            <a:ext cx="1544416" cy="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93" y="1297839"/>
            <a:ext cx="6293014" cy="21326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00799" y="1664004"/>
            <a:ext cx="630621" cy="141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65283" y="2396360"/>
            <a:ext cx="4966137" cy="938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1084" y="159607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commission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031420" y="2580507"/>
            <a:ext cx="1991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All the hardware information</a:t>
            </a:r>
          </a:p>
          <a:p>
            <a:r>
              <a:rPr lang="en-US" altLang="ko-KR" sz="1200" dirty="0"/>
              <a:t>shown as ‘Unknown’ before</a:t>
            </a:r>
          </a:p>
          <a:p>
            <a:r>
              <a:rPr lang="en-US" altLang="ko-KR" sz="1200" dirty="0"/>
              <a:t>Commissioning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4" y="3953785"/>
            <a:ext cx="8160879" cy="190922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47952" y="4587766"/>
            <a:ext cx="4414345" cy="34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62297" y="4611144"/>
            <a:ext cx="1578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Do not check anything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6915806" y="5552891"/>
            <a:ext cx="872360" cy="209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81019" y="5712597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commission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86824" y="5937737"/>
            <a:ext cx="285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takes about </a:t>
            </a:r>
            <a:r>
              <a:rPr lang="en-US" altLang="ko-KR" dirty="0">
                <a:solidFill>
                  <a:srgbClr val="FF0000"/>
                </a:solidFill>
              </a:rPr>
              <a:t>10 minutes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#7–2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Commissioning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274" y="774556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66" y="330545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8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43" y="778278"/>
            <a:ext cx="3422278" cy="233939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SmartX</a:t>
            </a:r>
            <a:r>
              <a:rPr lang="en-US" altLang="ko-KR" dirty="0"/>
              <a:t> Labs #</a:t>
            </a:r>
            <a:r>
              <a:rPr lang="en-US" altLang="ko-KR" dirty="0" smtClean="0"/>
              <a:t>1~#3: </a:t>
            </a:r>
            <a:r>
              <a:rPr lang="en-US" altLang="ko-KR" dirty="0"/>
              <a:t>Relationship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152817" y="749737"/>
            <a:ext cx="6903227" cy="6120402"/>
            <a:chOff x="371503" y="749737"/>
            <a:chExt cx="6903227" cy="6120402"/>
          </a:xfrm>
        </p:grpSpPr>
        <p:pic>
          <p:nvPicPr>
            <p:cNvPr id="12" name="Picture 2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1382896" y="749737"/>
              <a:ext cx="929762" cy="2394930"/>
            </a:xfrm>
            <a:prstGeom prst="rect">
              <a:avLst/>
            </a:prstGeom>
          </p:spPr>
        </p:pic>
        <p:pic>
          <p:nvPicPr>
            <p:cNvPr id="1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58" y="2341459"/>
              <a:ext cx="1272330" cy="10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5301460" y="3060932"/>
              <a:ext cx="187242" cy="187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818988" y="4078972"/>
              <a:ext cx="1493670" cy="98201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flipV="1">
              <a:off x="556468" y="5292065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52933" y="137077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Tower Lab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1503" y="3658284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Box Lab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03" y="5699659"/>
              <a:ext cx="2042337" cy="115834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998603" y="525332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Inter-Connect Lab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763834" y="5034375"/>
              <a:ext cx="372120" cy="16760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em1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761110" y="4551192"/>
              <a:ext cx="372120" cy="167601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br0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3673679" y="3545157"/>
              <a:ext cx="438649" cy="312619"/>
              <a:chOff x="1618390" y="1838347"/>
              <a:chExt cx="1018300" cy="725729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41" name="모서리가 둥근 직사각형 40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VM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cxnSp>
          <p:nvCxnSpPr>
            <p:cNvPr id="42" name="직선 연결선 41"/>
            <p:cNvCxnSpPr>
              <a:endCxn id="38" idx="2"/>
            </p:cNvCxnSpPr>
            <p:nvPr/>
          </p:nvCxnSpPr>
          <p:spPr>
            <a:xfrm flipV="1">
              <a:off x="4944221" y="4718793"/>
              <a:ext cx="2948" cy="315582"/>
            </a:xfrm>
            <a:prstGeom prst="line">
              <a:avLst/>
            </a:prstGeom>
            <a:ln w="22225" cap="sq">
              <a:solidFill>
                <a:schemeClr val="tx2">
                  <a:lumMod val="75000"/>
                </a:schemeClr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38" idx="1"/>
              <a:endCxn id="46" idx="2"/>
            </p:cNvCxnSpPr>
            <p:nvPr/>
          </p:nvCxnSpPr>
          <p:spPr>
            <a:xfrm rot="10800000">
              <a:off x="3919282" y="4215566"/>
              <a:ext cx="841828" cy="41942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38" idx="3"/>
              <a:endCxn id="57" idx="1"/>
            </p:cNvCxnSpPr>
            <p:nvPr/>
          </p:nvCxnSpPr>
          <p:spPr>
            <a:xfrm flipV="1">
              <a:off x="5133230" y="4201082"/>
              <a:ext cx="750308" cy="43391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618" y="4699949"/>
              <a:ext cx="485981" cy="315572"/>
            </a:xfrm>
            <a:prstGeom prst="rect">
              <a:avLst/>
            </a:prstGeom>
          </p:spPr>
        </p:pic>
        <p:sp>
          <p:nvSpPr>
            <p:cNvPr id="46" name="모서리가 둥근 직사각형 45"/>
            <p:cNvSpPr/>
            <p:nvPr/>
          </p:nvSpPr>
          <p:spPr>
            <a:xfrm>
              <a:off x="3796993" y="4045870"/>
              <a:ext cx="244577" cy="1696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Tap1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cxnSp>
          <p:nvCxnSpPr>
            <p:cNvPr id="47" name="직선 화살표 연결선 46"/>
            <p:cNvCxnSpPr>
              <a:stCxn id="46" idx="0"/>
              <a:endCxn id="41" idx="2"/>
            </p:cNvCxnSpPr>
            <p:nvPr/>
          </p:nvCxnSpPr>
          <p:spPr>
            <a:xfrm flipH="1" flipV="1">
              <a:off x="3915382" y="3857776"/>
              <a:ext cx="3900" cy="188094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245060" y="6631268"/>
              <a:ext cx="1473596" cy="210177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49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052" y="6614113"/>
              <a:ext cx="353252" cy="24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692597" y="6623918"/>
              <a:ext cx="9079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rPr>
                <a:t>Hypriot OS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926052" y="6372677"/>
              <a:ext cx="788945" cy="220135"/>
              <a:chOff x="1488893" y="4552574"/>
              <a:chExt cx="1552994" cy="43332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4" name="오른쪽 화살표 53"/>
            <p:cNvSpPr/>
            <p:nvPr/>
          </p:nvSpPr>
          <p:spPr>
            <a:xfrm rot="16200000">
              <a:off x="4232967" y="6305136"/>
              <a:ext cx="327894" cy="342866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V="1">
              <a:off x="556468" y="3426440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굽은 화살표 55"/>
            <p:cNvSpPr/>
            <p:nvPr/>
          </p:nvSpPr>
          <p:spPr>
            <a:xfrm rot="16200000" flipV="1">
              <a:off x="3584279" y="2757900"/>
              <a:ext cx="4354557" cy="2631710"/>
            </a:xfrm>
            <a:prstGeom prst="bentArrow">
              <a:avLst>
                <a:gd name="adj1" fmla="val 22253"/>
                <a:gd name="adj2" fmla="val 21924"/>
                <a:gd name="adj3" fmla="val 20657"/>
                <a:gd name="adj4" fmla="val 40493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883538" y="3687196"/>
              <a:ext cx="1238279" cy="102777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09115" y="3838008"/>
              <a:ext cx="431599" cy="781415"/>
              <a:chOff x="2184127" y="2620971"/>
              <a:chExt cx="972026" cy="1759865"/>
            </a:xfrm>
          </p:grpSpPr>
          <p:sp>
            <p:nvSpPr>
              <p:cNvPr id="59" name="정육면체 58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6255524" y="3864931"/>
              <a:ext cx="431599" cy="781415"/>
              <a:chOff x="2184127" y="2620971"/>
              <a:chExt cx="972026" cy="1759865"/>
            </a:xfrm>
          </p:grpSpPr>
          <p:sp>
            <p:nvSpPr>
              <p:cNvPr id="63" name="정육면체 62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5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788639" y="3441627"/>
              <a:ext cx="1410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Kafka broker cluster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404744" y="3896053"/>
              <a:ext cx="431599" cy="781415"/>
              <a:chOff x="2184127" y="2620971"/>
              <a:chExt cx="972026" cy="1759865"/>
            </a:xfrm>
          </p:grpSpPr>
          <p:sp>
            <p:nvSpPr>
              <p:cNvPr id="68" name="정육면체 6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7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71" name="직사각형 70"/>
            <p:cNvSpPr/>
            <p:nvPr/>
          </p:nvSpPr>
          <p:spPr>
            <a:xfrm>
              <a:off x="5837322" y="4776843"/>
              <a:ext cx="1437408" cy="3819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227" y="4826536"/>
              <a:ext cx="1111648" cy="285628"/>
            </a:xfrm>
            <a:prstGeom prst="rect">
              <a:avLst/>
            </a:prstGeom>
          </p:spPr>
        </p:pic>
        <p:sp>
          <p:nvSpPr>
            <p:cNvPr id="73" name="직사각형 103"/>
            <p:cNvSpPr/>
            <p:nvPr/>
          </p:nvSpPr>
          <p:spPr>
            <a:xfrm>
              <a:off x="4248220" y="5438376"/>
              <a:ext cx="291502" cy="8940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4" name="Picture 2" descr="Net-SN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300" y="5839277"/>
              <a:ext cx="260633" cy="5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948399" y="5401612"/>
              <a:ext cx="496185" cy="894039"/>
              <a:chOff x="1302642" y="2620971"/>
              <a:chExt cx="976711" cy="1759865"/>
            </a:xfrm>
          </p:grpSpPr>
          <p:sp>
            <p:nvSpPr>
              <p:cNvPr id="76" name="정육면체 7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14371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#7–3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Deployment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5" y="1683528"/>
            <a:ext cx="7745830" cy="23618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34351" y="2447535"/>
            <a:ext cx="717332" cy="176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87720" y="2855896"/>
            <a:ext cx="6150673" cy="112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47335" y="3980284"/>
            <a:ext cx="275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You can see all the Hardware information</a:t>
            </a:r>
          </a:p>
          <a:p>
            <a:r>
              <a:rPr lang="en-US" altLang="ko-KR" sz="1200" dirty="0"/>
              <a:t>After commissioning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2982" y="2170536"/>
            <a:ext cx="183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Deploy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532992" y="1993623"/>
            <a:ext cx="1250732" cy="176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8080" y="1847370"/>
            <a:ext cx="1707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You can see Ready state </a:t>
            </a:r>
          </a:p>
          <a:p>
            <a:r>
              <a:rPr lang="en-US" altLang="ko-KR" sz="1200" dirty="0"/>
              <a:t>and power on/off state</a:t>
            </a:r>
          </a:p>
          <a:p>
            <a:r>
              <a:rPr lang="en-US" altLang="ko-KR" sz="1200" dirty="0"/>
              <a:t>after commissioning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5" y="4524418"/>
            <a:ext cx="7882759" cy="14106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89226" y="5171090"/>
            <a:ext cx="675291" cy="212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34351" y="5382218"/>
            <a:ext cx="183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Deploy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86824" y="6004052"/>
            <a:ext cx="339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is a </a:t>
            </a:r>
            <a:r>
              <a:rPr lang="en-US" altLang="ko-KR" dirty="0">
                <a:solidFill>
                  <a:srgbClr val="FF0000"/>
                </a:solidFill>
              </a:rPr>
              <a:t>OS Installation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takes about 15 minutes</a:t>
            </a:r>
            <a:endParaRPr lang="ko-KR" altLang="en-US" dirty="0"/>
          </a:p>
        </p:txBody>
      </p:sp>
      <p:pic>
        <p:nvPicPr>
          <p:cNvPr id="1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3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#7–3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Deployment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(2/2)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21873" y="1294265"/>
            <a:ext cx="3500254" cy="2437381"/>
            <a:chOff x="2849068" y="1294265"/>
            <a:chExt cx="3500254" cy="24373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66" y="1294265"/>
              <a:ext cx="3261659" cy="20680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49068" y="3362314"/>
              <a:ext cx="3500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&lt;Complete Deploying (OS booted)&gt;</a:t>
              </a:r>
              <a:endParaRPr lang="ko-KR" altLang="en-US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8" y="4369593"/>
            <a:ext cx="8220025" cy="959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3484" y="5278078"/>
            <a:ext cx="367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&lt;Complete Deploying (On Web GUI)&gt;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59421" y="4505507"/>
            <a:ext cx="1379482" cy="20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38903" y="4362170"/>
            <a:ext cx="1932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Machine state is changed to</a:t>
            </a:r>
          </a:p>
          <a:p>
            <a:r>
              <a:rPr lang="en-US" altLang="ko-KR" sz="1200" dirty="0"/>
              <a:t>‘Deployed’</a:t>
            </a:r>
            <a:endParaRPr lang="ko-KR" altLang="en-US" sz="1200" dirty="0"/>
          </a:p>
        </p:txBody>
      </p:sp>
      <p:pic>
        <p:nvPicPr>
          <p:cNvPr id="1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79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" y="0"/>
            <a:ext cx="683514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8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Server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installation (1/2)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Add PPA (for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Server &amp;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wget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https://repo.zabbix.com/zabbix/4.0/ubuntu/pool/main/z/zabbix-release/zabbix-release_4.0-2+xenial_all.deb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dpkg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zabbix-release_4.0-2+xenial_all.deb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package installation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-frontend-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php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-agent</a:t>
            </a:r>
            <a:endParaRPr lang="en-US" altLang="ko-KR" sz="16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Creating initial database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uroot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–p&lt;your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root_password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 create database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character set utf8 collate utf8_bin;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 grant all privileges on zabbix.* to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zabbix@localhost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identified by ‘&lt;your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root_password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&gt;’;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 quit;</a:t>
            </a: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03" y="1903521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20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Make new </a:t>
            </a:r>
            <a:r>
              <a:rPr lang="en-US" altLang="ko-KR" sz="1800" dirty="0" err="1">
                <a:latin typeface="맑은 고딕 (본문)"/>
              </a:rPr>
              <a:t>mysql</a:t>
            </a:r>
            <a:r>
              <a:rPr lang="en-US" altLang="ko-KR" sz="1800" dirty="0">
                <a:latin typeface="맑은 고딕 (본문)"/>
              </a:rPr>
              <a:t> user &amp; password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zcat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/share/doc/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*/create.sql.gz |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Enter password: &lt;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DB password&gt;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Fix configuration file (add 4 lines)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vi 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zabbix_server.conf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DBHost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localhost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DBName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DBUser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DBPassword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=&lt;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DB password&gt;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003" y="1903521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4" y="0"/>
            <a:ext cx="683514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8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Server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3587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000753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9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Service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&amp; Apache activation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server service activation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enable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Apache activation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start apache2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pic>
        <p:nvPicPr>
          <p:cNvPr id="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03" y="1903521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709517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2399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Connect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to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Web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GUI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Connect to Web GUI (On the Web browser)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http://localhost/zabbix</a:t>
            </a:r>
          </a:p>
          <a:p>
            <a:pPr marL="457200" lvl="1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Login via default Username / Password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Username: Admin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Password: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3" y="4072268"/>
            <a:ext cx="3411538" cy="23822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03" y="3949472"/>
            <a:ext cx="5007365" cy="2505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5860" y="6454501"/>
            <a:ext cx="204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Zabbix</a:t>
            </a:r>
            <a:r>
              <a:rPr lang="en-US" altLang="ko-KR" dirty="0"/>
              <a:t> login page&gt;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29628" y="6454501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Zabbix</a:t>
            </a:r>
            <a:r>
              <a:rPr lang="en-US" altLang="ko-KR" dirty="0"/>
              <a:t> Web GUI&gt;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003" y="1903521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720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41407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#11–1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Agent: Agent installation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and install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5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500" dirty="0" err="1">
                <a:solidFill>
                  <a:srgbClr val="FF0000"/>
                </a:solidFill>
                <a:latin typeface="맑은 고딕 (본문)"/>
              </a:rPr>
              <a:t>wget</a:t>
            </a:r>
            <a:r>
              <a:rPr lang="en-US" altLang="ko-KR" sz="1500" dirty="0">
                <a:solidFill>
                  <a:srgbClr val="FF0000"/>
                </a:solidFill>
                <a:latin typeface="맑은 고딕 (본문)"/>
              </a:rPr>
              <a:t> http://repo.zabbix.com/zabbix/2.4/debian/pool/main/z/zabbix/zabbix-agent_2.4.0-1+wheezy_amd64.deb  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dpkg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zabbix-agent_2.4.0-1+wheezy_amd64.deb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 configuration (Add 3 lines)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zabbix_agentd.conf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Server=IP of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Server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ServerActive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=IP of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Server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Hostname=use the FQDN of the node where the agent runs</a:t>
            </a:r>
          </a:p>
          <a:p>
            <a:pPr marL="0" indent="0">
              <a:buNone/>
            </a:pPr>
            <a:r>
              <a:rPr lang="en-US" altLang="ko-KR" sz="2000" dirty="0">
                <a:latin typeface="맑은 고딕 (본문)"/>
              </a:rPr>
              <a:t>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69" y="345254"/>
            <a:ext cx="1336547" cy="1097081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16958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Start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 service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-agent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Verify start daemon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netstat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tulpn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|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grep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(if result is 10050/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tcp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, it is successfully worked)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TCP port using </a:t>
            </a:r>
            <a:r>
              <a:rPr lang="en-US" altLang="ko-KR" sz="1800" dirty="0" err="1">
                <a:latin typeface="맑은 고딕 (본문)"/>
              </a:rPr>
              <a:t>ufw</a:t>
            </a:r>
            <a:r>
              <a:rPr lang="en-US" altLang="ko-KR" sz="1800" dirty="0">
                <a:latin typeface="맑은 고딕 (본문)"/>
              </a:rPr>
              <a:t> tool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ufw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ufw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allow 10050/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tcp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2000" dirty="0">
                <a:latin typeface="맑은 고딕 (본문)"/>
              </a:rPr>
              <a:t>	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69" y="345254"/>
            <a:ext cx="1336547" cy="1097081"/>
          </a:xfrm>
          <a:prstGeom prst="rect">
            <a:avLst/>
          </a:prstGeom>
        </p:spPr>
      </p:pic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3" y="0"/>
            <a:ext cx="71569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#11–2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Agent: Start Agent and open TCP port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714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84041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#12–1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M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onitoring: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Add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monitored Host on Server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1" y="1770714"/>
            <a:ext cx="8395138" cy="14692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73166" y="1770714"/>
            <a:ext cx="441435" cy="17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08691" y="1958716"/>
            <a:ext cx="241738" cy="153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40263" y="2112580"/>
            <a:ext cx="428295" cy="181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06431" y="3239976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&lt;Host Configuration menu on Web GUI&gt;</a:t>
            </a:r>
            <a:endParaRPr lang="ko-KR" altLang="en-US" dirty="0"/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32" y="3656638"/>
            <a:ext cx="3742997" cy="28438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91958" y="6488668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&lt;Host Configuration&gt;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24000" y="4516822"/>
            <a:ext cx="990601" cy="20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182" y="3656638"/>
            <a:ext cx="3988957" cy="126465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292662" y="4240924"/>
            <a:ext cx="326613" cy="157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181" y="4921293"/>
            <a:ext cx="3988957" cy="16113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14066" y="6488668"/>
            <a:ext cx="18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&lt;Select Template&gt;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92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4864" y="1850437"/>
            <a:ext cx="5674272" cy="3157127"/>
            <a:chOff x="1711873" y="1173874"/>
            <a:chExt cx="5674272" cy="315712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1873" y="1173874"/>
              <a:ext cx="5674272" cy="278779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711873" y="3638927"/>
              <a:ext cx="5674272" cy="3227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398579" y="3638927"/>
              <a:ext cx="583324" cy="152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93556" y="3961669"/>
              <a:ext cx="3310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&lt;Adding host result on Web GUI&gt;</a:t>
              </a:r>
              <a:endParaRPr lang="ko-KR" altLang="en-US" dirty="0"/>
            </a:p>
          </p:txBody>
        </p:sp>
      </p:grp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3" y="0"/>
            <a:ext cx="6904895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#12–2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Adding       host result &amp; Add items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398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239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#12–3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Adding item to monitoring (1/2)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28" y="4101023"/>
            <a:ext cx="5272744" cy="2161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51" y="1295119"/>
            <a:ext cx="5833898" cy="25300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97054" y="3444766"/>
            <a:ext cx="338959" cy="204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72592" y="4524703"/>
            <a:ext cx="535780" cy="18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48806" y="3477539"/>
            <a:ext cx="583324" cy="123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70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73" y="1150883"/>
            <a:ext cx="6141908" cy="55888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0494" y="1442544"/>
            <a:ext cx="3251801" cy="197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10493" y="1840623"/>
            <a:ext cx="3251802" cy="22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63804" y="2329354"/>
            <a:ext cx="1704155" cy="193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0132" y="1702123"/>
            <a:ext cx="157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Configure three things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3812" y="6465366"/>
            <a:ext cx="181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Click Add to add item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79607" y="2132052"/>
            <a:ext cx="583324" cy="123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3" y="0"/>
            <a:ext cx="621323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#12–3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Adding item to monitoring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10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5063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#12–4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Adding Monitoring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Graph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25" y="2120462"/>
            <a:ext cx="5405107" cy="2644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85546" y="2156968"/>
            <a:ext cx="441435" cy="17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8706" y="2352853"/>
            <a:ext cx="342902" cy="201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91257" y="3224048"/>
            <a:ext cx="2264978" cy="291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93629" y="3742357"/>
            <a:ext cx="488730" cy="214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92007" y="4391371"/>
            <a:ext cx="299545" cy="188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689" y="3224048"/>
            <a:ext cx="141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You must configure </a:t>
            </a:r>
          </a:p>
          <a:p>
            <a:r>
              <a:rPr lang="en-US" altLang="ko-KR" sz="1200" dirty="0"/>
              <a:t>filter and then click</a:t>
            </a:r>
          </a:p>
          <a:p>
            <a:r>
              <a:rPr lang="en-US" altLang="ko-KR" sz="1200" dirty="0"/>
              <a:t>apply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291552" y="4254793"/>
            <a:ext cx="1399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graph to show</a:t>
            </a:r>
          </a:p>
          <a:p>
            <a:r>
              <a:rPr lang="en-US" altLang="ko-KR" sz="1200" dirty="0"/>
              <a:t>graph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112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2399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#12–5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Monitoring: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Result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82" y="1538493"/>
            <a:ext cx="6904311" cy="474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3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68981" y="1081735"/>
            <a:ext cx="7941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smtClean="0"/>
              <a:t>Tower </a:t>
            </a:r>
            <a:r>
              <a:rPr lang="en-US" altLang="ko-KR" sz="2800" dirty="0"/>
              <a:t>Lab, you have experimented </a:t>
            </a:r>
            <a:r>
              <a:rPr lang="en-US" altLang="ko-KR" sz="2800" dirty="0" smtClean="0"/>
              <a:t>selected roles of Monitor/Control (</a:t>
            </a:r>
            <a:r>
              <a:rPr lang="ko-KR" altLang="en-US" sz="2800" dirty="0" smtClean="0"/>
              <a:t>관제</a:t>
            </a:r>
            <a:r>
              <a:rPr lang="en-US" altLang="ko-KR" sz="2800" dirty="0" smtClean="0"/>
              <a:t>) Tower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Visibility Center function to </a:t>
            </a:r>
            <a:r>
              <a:rPr lang="en-US" altLang="ko-KR" sz="2800" b="1" dirty="0" smtClean="0"/>
              <a:t>enable ‘distributed monitoring’ </a:t>
            </a:r>
            <a:r>
              <a:rPr lang="en-US" altLang="ko-KR" sz="2800" dirty="0" smtClean="0"/>
              <a:t>over remote Boxes and to </a:t>
            </a:r>
            <a:r>
              <a:rPr lang="en-US" altLang="ko-KR" sz="2800" b="1" dirty="0" smtClean="0"/>
              <a:t>store ‘monitoring information’ </a:t>
            </a:r>
            <a:r>
              <a:rPr lang="en-US" altLang="ko-KR" sz="2800" dirty="0" smtClean="0"/>
              <a:t>to time-size DB.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Provisioning Center function to </a:t>
            </a:r>
            <a:r>
              <a:rPr lang="en-US" altLang="ko-KR" sz="2800" b="1" dirty="0" smtClean="0"/>
              <a:t>enable remote ‘installation &amp; configuration</a:t>
            </a:r>
            <a:r>
              <a:rPr lang="en-US" altLang="ko-KR" sz="2800" dirty="0" smtClean="0"/>
              <a:t> (of OS and others)’ of distributed Boxes.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33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6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44" y="6263688"/>
            <a:ext cx="612304" cy="58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51520" y="112464"/>
            <a:ext cx="7272808" cy="7196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pPr>
              <a:defRPr/>
            </a:pP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Framework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20453"/>
          <a:stretch/>
        </p:blipFill>
        <p:spPr>
          <a:xfrm>
            <a:off x="4499992" y="4005064"/>
            <a:ext cx="4564260" cy="28529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998" y="469909"/>
            <a:ext cx="1259632" cy="11250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095189"/>
            <a:ext cx="3236006" cy="15005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0" y="5492930"/>
            <a:ext cx="1796707" cy="11644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089" y="878294"/>
            <a:ext cx="6252716" cy="31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5460340" y="351725"/>
            <a:ext cx="3566476" cy="1620396"/>
            <a:chOff x="0" y="4437112"/>
            <a:chExt cx="4860032" cy="2420888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0" y="4437112"/>
              <a:ext cx="4860032" cy="2420888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64" y="4760927"/>
              <a:ext cx="3888431" cy="206325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58" y="4498132"/>
              <a:ext cx="1048367" cy="934000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0" y="5433973"/>
            <a:ext cx="9036496" cy="1347074"/>
            <a:chOff x="971991" y="1523281"/>
            <a:chExt cx="6976169" cy="3949570"/>
          </a:xfrm>
        </p:grpSpPr>
        <p:sp>
          <p:nvSpPr>
            <p:cNvPr id="99" name="직사각형 98"/>
            <p:cNvSpPr/>
            <p:nvPr/>
          </p:nvSpPr>
          <p:spPr>
            <a:xfrm>
              <a:off x="1119404" y="2564904"/>
              <a:ext cx="6828755" cy="2701633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0" name="직각 삼각형 99"/>
            <p:cNvSpPr/>
            <p:nvPr/>
          </p:nvSpPr>
          <p:spPr>
            <a:xfrm rot="16200000">
              <a:off x="3721131" y="1039507"/>
              <a:ext cx="2701633" cy="5752423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1" name="직각 삼각형 100"/>
            <p:cNvSpPr/>
            <p:nvPr/>
          </p:nvSpPr>
          <p:spPr>
            <a:xfrm rot="5400000">
              <a:off x="1170847" y="2513458"/>
              <a:ext cx="2701633" cy="2804527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80448" y="2855922"/>
              <a:ext cx="2160239" cy="261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Clouds</a:t>
              </a:r>
              <a:b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</a:b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(HPC/</a:t>
              </a:r>
              <a:r>
                <a:rPr kumimoji="1" lang="en-US" altLang="ko-KR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BigData</a:t>
              </a: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)</a:t>
              </a:r>
              <a:r>
                <a:rPr kumimoji="1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 </a:t>
              </a:r>
              <a:endParaRPr kumimoji="1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71991" y="2598153"/>
              <a:ext cx="1800201" cy="1540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Things</a:t>
              </a:r>
              <a:endPara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115616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End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3465083" y="1523281"/>
              <a:ext cx="2160240" cy="82095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Edge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787920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Core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347864" y="2564905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1" lang="ko-KR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𝝁</m:t>
                      </m:r>
                    </m:oMath>
                  </a14:m>
                  <a: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Clouds</a:t>
                  </a:r>
                  <a:b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</a:br>
                  <a:r>
                    <a:rPr kumimoji="1" lang="en-US" altLang="ko-KR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(SDN/NFV)</a:t>
                  </a:r>
                  <a:endPara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blipFill>
                  <a:blip r:embed="rId4"/>
                  <a:stretch>
                    <a:fillRect t="-6803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직선 연결선 108"/>
            <p:cNvCxnSpPr/>
            <p:nvPr/>
          </p:nvCxnSpPr>
          <p:spPr>
            <a:xfrm>
              <a:off x="5724128" y="2564904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제목 110"/>
          <p:cNvSpPr>
            <a:spLocks noGrp="1"/>
          </p:cNvSpPr>
          <p:nvPr>
            <p:ph type="title"/>
          </p:nvPr>
        </p:nvSpPr>
        <p:spPr>
          <a:xfrm>
            <a:off x="21453" y="116632"/>
            <a:ext cx="5095485" cy="1294031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 Composable Playground &amp; Boxes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199150" y="2597208"/>
            <a:ext cx="2602478" cy="2545102"/>
            <a:chOff x="6242784" y="3284984"/>
            <a:chExt cx="2602478" cy="2545102"/>
          </a:xfrm>
        </p:grpSpPr>
        <p:pic>
          <p:nvPicPr>
            <p:cNvPr id="84" name="Picture 109" descr="BlueClou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898" y="3284984"/>
              <a:ext cx="2558364" cy="1305304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6473" y="3380704"/>
              <a:ext cx="1079213" cy="1177475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6437260" y="4598980"/>
              <a:ext cx="225764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SmartX 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DevOps Tower Cloud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with </a:t>
              </a:r>
              <a:r>
                <a:rPr kumimoji="1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DataLake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12" name="Picture 8" descr="icon-technolog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784" y="3892863"/>
              <a:ext cx="849496" cy="6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그룹 121"/>
          <p:cNvGrpSpPr/>
          <p:nvPr/>
        </p:nvGrpSpPr>
        <p:grpSpPr>
          <a:xfrm>
            <a:off x="1831893" y="3542473"/>
            <a:ext cx="2056139" cy="1764393"/>
            <a:chOff x="1831893" y="3542473"/>
            <a:chExt cx="2056139" cy="1764393"/>
          </a:xfrm>
        </p:grpSpPr>
        <p:grpSp>
          <p:nvGrpSpPr>
            <p:cNvPr id="95" name="그룹 94"/>
            <p:cNvGrpSpPr/>
            <p:nvPr/>
          </p:nvGrpSpPr>
          <p:grpSpPr>
            <a:xfrm>
              <a:off x="2332798" y="3542473"/>
              <a:ext cx="1555234" cy="1764393"/>
              <a:chOff x="2512989" y="2393020"/>
              <a:chExt cx="1555234" cy="1764393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893" y="2880161"/>
                <a:ext cx="698713" cy="567499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2512989" y="3449527"/>
                <a:ext cx="15552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</a:t>
                </a:r>
                <a:r>
                  <a:rPr kumimoji="1" lang="el-GR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μ</a:t>
                </a: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Boxes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4016" y="2825094"/>
                <a:ext cx="632755" cy="513927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9838" y="2393020"/>
                <a:ext cx="632755" cy="513927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831893" y="3660235"/>
              <a:ext cx="94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O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3046" y="3466936"/>
            <a:ext cx="2080314" cy="1889707"/>
            <a:chOff x="3678812" y="3417159"/>
            <a:chExt cx="2080314" cy="1889707"/>
          </a:xfrm>
        </p:grpSpPr>
        <p:grpSp>
          <p:nvGrpSpPr>
            <p:cNvPr id="94" name="그룹 93"/>
            <p:cNvGrpSpPr/>
            <p:nvPr/>
          </p:nvGrpSpPr>
          <p:grpSpPr>
            <a:xfrm>
              <a:off x="4243968" y="3417159"/>
              <a:ext cx="1515158" cy="1889707"/>
              <a:chOff x="4290253" y="2265839"/>
              <a:chExt cx="1515158" cy="1889707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4290253" y="3447660"/>
                <a:ext cx="15151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Cluster</a:t>
                </a:r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0866" y="2265839"/>
                <a:ext cx="1331937" cy="117312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3678812" y="3494709"/>
              <a:ext cx="1157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K/S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411760" y="2276268"/>
            <a:ext cx="2226105" cy="1215909"/>
            <a:chOff x="2319875" y="2225173"/>
            <a:chExt cx="2226105" cy="1215909"/>
          </a:xfrm>
        </p:grpSpPr>
        <p:sp>
          <p:nvSpPr>
            <p:cNvPr id="114" name="TextBox 113"/>
            <p:cNvSpPr txBox="1"/>
            <p:nvPr/>
          </p:nvSpPr>
          <p:spPr>
            <a:xfrm>
              <a:off x="2319875" y="2336281"/>
              <a:ext cx="1171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B/C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3242418" y="2225173"/>
              <a:ext cx="1303562" cy="1215909"/>
              <a:chOff x="3326297" y="2631531"/>
              <a:chExt cx="1303562" cy="1215909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4081" y="2631531"/>
                <a:ext cx="864030" cy="557116"/>
              </a:xfrm>
              <a:prstGeom prst="rect">
                <a:avLst/>
              </a:prstGeom>
            </p:spPr>
          </p:pic>
          <p:sp>
            <p:nvSpPr>
              <p:cNvPr id="118" name="TextBox 117"/>
              <p:cNvSpPr txBox="1"/>
              <p:nvPr/>
            </p:nvSpPr>
            <p:spPr>
              <a:xfrm>
                <a:off x="3326297" y="3139554"/>
                <a:ext cx="13035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 Box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2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7211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Container-based MSA (</a:t>
            </a:r>
            <a:r>
              <a:rPr lang="en-US" altLang="ko-KR" dirty="0" err="1" smtClean="0"/>
              <a:t>MicroServices</a:t>
            </a:r>
            <a:r>
              <a:rPr lang="en-US" altLang="ko-KR" dirty="0" smtClean="0"/>
              <a:t> </a:t>
            </a:r>
            <a:r>
              <a:rPr lang="en-US" altLang="ko-KR" dirty="0"/>
              <a:t>Architecture)</a:t>
            </a:r>
            <a:endParaRPr lang="ko-KR" altLang="en-US" dirty="0"/>
          </a:p>
        </p:txBody>
      </p:sp>
      <p:pic>
        <p:nvPicPr>
          <p:cNvPr id="7" name="Picture 4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4" y="2628676"/>
            <a:ext cx="3931897" cy="40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248" y="388936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22594" y="1160585"/>
            <a:ext cx="8756910" cy="5003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Software development </a:t>
            </a:r>
            <a:r>
              <a:rPr lang="en-US" altLang="ko-KR" dirty="0" smtClean="0">
                <a:latin typeface="맑은 고딕 (본문)"/>
              </a:rPr>
              <a:t>technique based on </a:t>
            </a:r>
            <a:r>
              <a:rPr lang="en-US" altLang="ko-KR" i="1" dirty="0" smtClean="0">
                <a:solidFill>
                  <a:schemeClr val="tx1"/>
                </a:solidFill>
                <a:latin typeface="맑은 고딕 (본문)"/>
              </a:rPr>
              <a:t>Collection </a:t>
            </a:r>
            <a:r>
              <a:rPr lang="en-US" altLang="ko-KR" i="1" dirty="0">
                <a:solidFill>
                  <a:schemeClr val="tx1"/>
                </a:solidFill>
                <a:latin typeface="맑은 고딕 (본문)"/>
              </a:rPr>
              <a:t>of loosely coupled </a:t>
            </a:r>
            <a:r>
              <a:rPr lang="en-US" altLang="ko-KR" i="1" dirty="0" smtClean="0">
                <a:solidFill>
                  <a:schemeClr val="tx1"/>
                </a:solidFill>
                <a:latin typeface="맑은 고딕 (본문)"/>
              </a:rPr>
              <a:t>small-size services (i.e., functions)</a:t>
            </a:r>
            <a:endParaRPr lang="en-US" altLang="ko-KR" i="1" dirty="0">
              <a:solidFill>
                <a:schemeClr val="tx1"/>
              </a:solidFill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Fine-grained </a:t>
            </a:r>
            <a:r>
              <a:rPr lang="en-US" altLang="ko-KR" dirty="0">
                <a:latin typeface="맑은 고딕 (본문)"/>
              </a:rPr>
              <a:t>services and lightweight </a:t>
            </a:r>
            <a:r>
              <a:rPr lang="en-US" altLang="ko-KR" dirty="0" smtClean="0">
                <a:latin typeface="맑은 고딕 (본문)"/>
              </a:rPr>
              <a:t>protocols to improve modularity, create applications easier, and helps resiliency against architecture </a:t>
            </a:r>
            <a:r>
              <a:rPr lang="en-US" altLang="ko-KR" dirty="0">
                <a:latin typeface="맑은 고딕 (본문)"/>
              </a:rPr>
              <a:t>erosion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98159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1997488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Visibility: TSDB </a:t>
            </a:r>
            <a:r>
              <a:rPr lang="en-US" altLang="ko-KR" dirty="0"/>
              <a:t>(Time Series Database)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1519" y="3560885"/>
            <a:ext cx="8263830" cy="434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030A0"/>
                </a:solidFill>
                <a:latin typeface="맑은 고딕 (본문)"/>
              </a:rPr>
              <a:t>Time series data is arrays of numbers indexed by time.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In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some fields these time series are called profiles, curves, or traces.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</p:txBody>
      </p:sp>
      <p:pic>
        <p:nvPicPr>
          <p:cNvPr id="1026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0" y="1262598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72361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054975" y="91517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AC211E-A5FB-4044-942C-3D3D4D49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44" y="3731069"/>
            <a:ext cx="4381775" cy="2997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5BBA98-EF68-3544-B4B7-7235ED89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10"/>
          <a:stretch/>
        </p:blipFill>
        <p:spPr>
          <a:xfrm>
            <a:off x="4640360" y="874935"/>
            <a:ext cx="4252959" cy="267846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1368E04-BA57-8F43-B28B-9E16B6601E55}"/>
              </a:ext>
            </a:extLst>
          </p:cNvPr>
          <p:cNvSpPr txBox="1">
            <a:spLocks/>
          </p:cNvSpPr>
          <p:nvPr/>
        </p:nvSpPr>
        <p:spPr>
          <a:xfrm>
            <a:off x="0" y="8"/>
            <a:ext cx="745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Visibility: </a:t>
            </a:r>
            <a:r>
              <a:rPr lang="en-US" altLang="ko-KR" dirty="0" err="1" smtClean="0"/>
              <a:t>Zabbix</a:t>
            </a:r>
            <a:r>
              <a:rPr lang="en-US" altLang="ko-KR" dirty="0" smtClean="0"/>
              <a:t> D</a:t>
            </a:r>
            <a:r>
              <a:rPr lang="en-US" altLang="ko-KR" sz="2800" dirty="0" smtClean="0"/>
              <a:t>istributed Monitoring</a:t>
            </a:r>
            <a:endParaRPr lang="ko-KR" altLang="en-US" sz="2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33496C6-E832-D74A-B60D-6207C9CB6BC4}"/>
              </a:ext>
            </a:extLst>
          </p:cNvPr>
          <p:cNvSpPr txBox="1">
            <a:spLocks/>
          </p:cNvSpPr>
          <p:nvPr/>
        </p:nvSpPr>
        <p:spPr>
          <a:xfrm>
            <a:off x="122880" y="735923"/>
            <a:ext cx="3837001" cy="6178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ko-KR" sz="1800" dirty="0" smtClean="0">
                <a:latin typeface="+mn-ea"/>
              </a:rPr>
              <a:t>Adopts a </a:t>
            </a:r>
            <a:r>
              <a:rPr lang="en" altLang="ko-KR" sz="1800" dirty="0">
                <a:latin typeface="+mn-ea"/>
              </a:rPr>
              <a:t>flexible notification </a:t>
            </a:r>
            <a:r>
              <a:rPr lang="en" altLang="ko-KR" sz="1800" dirty="0" smtClean="0">
                <a:latin typeface="+mn-ea"/>
              </a:rPr>
              <a:t>mechanism</a:t>
            </a:r>
          </a:p>
          <a:p>
            <a:pPr algn="l">
              <a:lnSpc>
                <a:spcPct val="100000"/>
              </a:lnSpc>
            </a:pPr>
            <a:r>
              <a:rPr lang="en" altLang="ko-KR" sz="1800" dirty="0" smtClean="0">
                <a:latin typeface="+mn-ea"/>
              </a:rPr>
              <a:t> </a:t>
            </a:r>
            <a:endParaRPr lang="en" altLang="ko-KR" sz="1800" dirty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ko-KR" sz="1800" dirty="0">
                <a:latin typeface="+mn-ea"/>
              </a:rPr>
              <a:t>User can configure &amp; watch graph easily via Web </a:t>
            </a:r>
            <a:r>
              <a:rPr lang="en" altLang="ko-KR" sz="1800" dirty="0" smtClean="0">
                <a:latin typeface="+mn-ea"/>
              </a:rPr>
              <a:t>GUI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altLang="ko-KR" sz="1800" dirty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altLang="ko-KR" sz="1800" dirty="0" smtClean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altLang="ko-KR" sz="1800" dirty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Consists </a:t>
            </a:r>
            <a:r>
              <a:rPr lang="en-US" altLang="ko-KR" sz="1800" dirty="0">
                <a:latin typeface="+mn-ea"/>
              </a:rPr>
              <a:t>of </a:t>
            </a:r>
            <a:r>
              <a:rPr lang="en-US" altLang="ko-KR" sz="1800" dirty="0" smtClean="0">
                <a:latin typeface="+mn-ea"/>
              </a:rPr>
              <a:t>structured </a:t>
            </a:r>
            <a:r>
              <a:rPr lang="en-US" altLang="ko-KR" sz="1800" dirty="0">
                <a:latin typeface="+mn-ea"/>
              </a:rPr>
              <a:t>server and client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Client </a:t>
            </a:r>
            <a:r>
              <a:rPr lang="en-US" altLang="ko-KR" sz="1600" dirty="0" smtClean="0">
                <a:latin typeface="+mn-ea"/>
              </a:rPr>
              <a:t>collects </a:t>
            </a:r>
            <a:r>
              <a:rPr lang="en-US" altLang="ko-KR" sz="1600" dirty="0">
                <a:latin typeface="+mn-ea"/>
              </a:rPr>
              <a:t>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Server </a:t>
            </a:r>
            <a:r>
              <a:rPr lang="en-US" altLang="ko-KR" sz="1600" dirty="0" smtClean="0">
                <a:latin typeface="+mn-ea"/>
              </a:rPr>
              <a:t>visualizes </a:t>
            </a:r>
            <a:r>
              <a:rPr lang="en-US" altLang="ko-KR" sz="1600" dirty="0">
                <a:latin typeface="+mn-ea"/>
              </a:rPr>
              <a:t>the data that </a:t>
            </a:r>
            <a:r>
              <a:rPr lang="en-US" altLang="ko-KR" sz="1600" dirty="0" smtClean="0">
                <a:latin typeface="+mn-ea"/>
              </a:rPr>
              <a:t>is collected </a:t>
            </a:r>
            <a:r>
              <a:rPr lang="en-US" altLang="ko-KR" sz="1600" dirty="0">
                <a:latin typeface="+mn-ea"/>
              </a:rPr>
              <a:t>by the Zabbix Agent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D9A35-B7B6-8B47-947D-3AAAD4571F43}"/>
              </a:ext>
            </a:extLst>
          </p:cNvPr>
          <p:cNvSpPr txBox="1"/>
          <p:nvPr/>
        </p:nvSpPr>
        <p:spPr>
          <a:xfrm>
            <a:off x="4803216" y="6427359"/>
            <a:ext cx="29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Zabbix</a:t>
            </a:r>
            <a:r>
              <a:rPr kumimoji="1" lang="en-US" altLang="ko-KR" dirty="0" smtClean="0"/>
              <a:t> </a:t>
            </a:r>
            <a:r>
              <a:rPr kumimoji="1" lang="en-US" altLang="ko-KR" dirty="0"/>
              <a:t>Server Agent </a:t>
            </a:r>
            <a:r>
              <a:rPr kumimoji="1" lang="en-US" altLang="ko-KR" dirty="0" smtClean="0"/>
              <a:t>structure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77" y="6116725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4896</TotalTime>
  <Words>1505</Words>
  <Application>Microsoft Office PowerPoint</Application>
  <PresentationFormat>화면 슬라이드 쇼(4:3)</PresentationFormat>
  <Paragraphs>481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0" baseType="lpstr">
      <vt:lpstr>HY그래픽M</vt:lpstr>
      <vt:lpstr>굴림</vt:lpstr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SmartX Composable Playground &amp; Boxes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lee steve</cp:lastModifiedBy>
  <cp:revision>99</cp:revision>
  <dcterms:created xsi:type="dcterms:W3CDTF">2018-10-03T14:15:02Z</dcterms:created>
  <dcterms:modified xsi:type="dcterms:W3CDTF">2019-03-05T06:50:02Z</dcterms:modified>
</cp:coreProperties>
</file>